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3" r:id="rId4"/>
    <p:sldId id="261" r:id="rId5"/>
    <p:sldId id="262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3" autoAdjust="0"/>
    <p:restoredTop sz="94660"/>
  </p:normalViewPr>
  <p:slideViewPr>
    <p:cSldViewPr>
      <p:cViewPr varScale="1">
        <p:scale>
          <a:sx n="96" d="100"/>
          <a:sy n="96" d="100"/>
        </p:scale>
        <p:origin x="-1032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41512B99-B4F6-4AF1-86C6-527FF8512479}" type="datetimeFigureOut">
              <a:rPr lang="sk-SK" smtClean="0"/>
              <a:t>30. 10. 2016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443111C-3A18-44E8-9BA1-6E46974A326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12B99-B4F6-4AF1-86C6-527FF8512479}" type="datetimeFigureOut">
              <a:rPr lang="sk-SK" smtClean="0"/>
              <a:t>30. 10. 2016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3111C-3A18-44E8-9BA1-6E46974A326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12B99-B4F6-4AF1-86C6-527FF8512479}" type="datetimeFigureOut">
              <a:rPr lang="sk-SK" smtClean="0"/>
              <a:t>30. 10. 2016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3111C-3A18-44E8-9BA1-6E46974A326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12B99-B4F6-4AF1-86C6-527FF8512479}" type="datetimeFigureOut">
              <a:rPr lang="sk-SK" smtClean="0"/>
              <a:t>30. 10. 2016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3111C-3A18-44E8-9BA1-6E46974A326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12B99-B4F6-4AF1-86C6-527FF8512479}" type="datetimeFigureOut">
              <a:rPr lang="sk-SK" smtClean="0"/>
              <a:t>30. 10. 2016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3111C-3A18-44E8-9BA1-6E46974A326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12B99-B4F6-4AF1-86C6-527FF8512479}" type="datetimeFigureOut">
              <a:rPr lang="sk-SK" smtClean="0"/>
              <a:t>30. 10. 2016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3111C-3A18-44E8-9BA1-6E46974A326E}" type="slidenum">
              <a:rPr lang="sk-SK" smtClean="0"/>
              <a:t>‹#›</a:t>
            </a:fld>
            <a:endParaRPr lang="sk-SK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12B99-B4F6-4AF1-86C6-527FF8512479}" type="datetimeFigureOut">
              <a:rPr lang="sk-SK" smtClean="0"/>
              <a:t>30. 10. 2016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3111C-3A18-44E8-9BA1-6E46974A326E}" type="slidenum">
              <a:rPr lang="sk-SK" smtClean="0"/>
              <a:t>‹#›</a:t>
            </a:fld>
            <a:endParaRPr lang="sk-SK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12B99-B4F6-4AF1-86C6-527FF8512479}" type="datetimeFigureOut">
              <a:rPr lang="sk-SK" smtClean="0"/>
              <a:t>30. 10. 2016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3111C-3A18-44E8-9BA1-6E46974A326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12B99-B4F6-4AF1-86C6-527FF8512479}" type="datetimeFigureOut">
              <a:rPr lang="sk-SK" smtClean="0"/>
              <a:t>30. 10. 2016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3111C-3A18-44E8-9BA1-6E46974A326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41512B99-B4F6-4AF1-86C6-527FF8512479}" type="datetimeFigureOut">
              <a:rPr lang="sk-SK" smtClean="0"/>
              <a:t>30. 10. 2016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443111C-3A18-44E8-9BA1-6E46974A326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41512B99-B4F6-4AF1-86C6-527FF8512479}" type="datetimeFigureOut">
              <a:rPr lang="sk-SK" smtClean="0"/>
              <a:t>30. 10. 2016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443111C-3A18-44E8-9BA1-6E46974A326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1512B99-B4F6-4AF1-86C6-527FF8512479}" type="datetimeFigureOut">
              <a:rPr lang="sk-SK" smtClean="0"/>
              <a:t>30. 10. 2016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443111C-3A18-44E8-9BA1-6E46974A326E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mailto:adrianabindzarova@gmail.co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11217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sk-SK" sz="2400" dirty="0">
                <a:solidFill>
                  <a:srgbClr val="000066"/>
                </a:solidFill>
                <a:ea typeface="+mn-ea"/>
                <a:cs typeface="+mn-cs"/>
              </a:rPr>
              <a:t>Návrh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71600" y="1628800"/>
            <a:ext cx="7200800" cy="4106792"/>
          </a:xfrm>
        </p:spPr>
        <p:txBody>
          <a:bodyPr>
            <a:normAutofit/>
          </a:bodyPr>
          <a:lstStyle/>
          <a:p>
            <a:r>
              <a:rPr lang="sk-SK" sz="1400" dirty="0">
                <a:solidFill>
                  <a:srgbClr val="000066"/>
                </a:solidFill>
                <a:latin typeface="+mj-lt"/>
              </a:rPr>
              <a:t>Téma: </a:t>
            </a:r>
            <a:r>
              <a:rPr lang="sk-SK" sz="1400" dirty="0" smtClean="0">
                <a:solidFill>
                  <a:srgbClr val="000066"/>
                </a:solidFill>
                <a:latin typeface="+mj-lt"/>
              </a:rPr>
              <a:t> Zlepšovanie odbornej grafickej </a:t>
            </a:r>
            <a:r>
              <a:rPr lang="sk-SK" sz="1400" smtClean="0">
                <a:solidFill>
                  <a:srgbClr val="000066"/>
                </a:solidFill>
                <a:latin typeface="+mj-lt"/>
              </a:rPr>
              <a:t>pripravenosti žiakov</a:t>
            </a:r>
            <a:endParaRPr lang="sk-SK" sz="1400" dirty="0">
              <a:solidFill>
                <a:srgbClr val="000066"/>
              </a:solidFill>
              <a:latin typeface="+mj-lt"/>
            </a:endParaRPr>
          </a:p>
          <a:p>
            <a:r>
              <a:rPr lang="sk-SK" sz="1400" dirty="0">
                <a:solidFill>
                  <a:srgbClr val="000066"/>
                </a:solidFill>
                <a:latin typeface="+mj-lt"/>
              </a:rPr>
              <a:t>Oblasť vzdelávania:  </a:t>
            </a:r>
            <a:r>
              <a:rPr lang="sk-SK" sz="1400" dirty="0" smtClean="0">
                <a:solidFill>
                  <a:srgbClr val="000066"/>
                </a:solidFill>
                <a:latin typeface="+mj-lt"/>
              </a:rPr>
              <a:t>Práca </a:t>
            </a:r>
            <a:r>
              <a:rPr lang="sk-SK" sz="1400" dirty="0">
                <a:solidFill>
                  <a:srgbClr val="000066"/>
                </a:solidFill>
                <a:latin typeface="+mj-lt"/>
              </a:rPr>
              <a:t>s PC</a:t>
            </a:r>
          </a:p>
          <a:p>
            <a:r>
              <a:rPr lang="sk-SK" sz="1400" dirty="0">
                <a:solidFill>
                  <a:srgbClr val="000066"/>
                </a:solidFill>
                <a:latin typeface="+mj-lt"/>
              </a:rPr>
              <a:t>Cieľová skupina: </a:t>
            </a:r>
            <a:r>
              <a:rPr lang="sk-SK" sz="1400" dirty="0" smtClean="0">
                <a:solidFill>
                  <a:srgbClr val="000066"/>
                </a:solidFill>
                <a:latin typeface="+mj-lt"/>
              </a:rPr>
              <a:t>      </a:t>
            </a:r>
            <a:r>
              <a:rPr lang="sk-SK" sz="1400" dirty="0">
                <a:solidFill>
                  <a:srgbClr val="000066"/>
                </a:solidFill>
                <a:latin typeface="+mj-lt"/>
              </a:rPr>
              <a:t>18-19 rokov (</a:t>
            </a:r>
            <a:r>
              <a:rPr lang="sk-SK" sz="1400" dirty="0" smtClean="0">
                <a:solidFill>
                  <a:srgbClr val="000066"/>
                </a:solidFill>
                <a:latin typeface="+mj-lt"/>
              </a:rPr>
              <a:t>3 - 4 </a:t>
            </a:r>
            <a:r>
              <a:rPr lang="sk-SK" sz="1400" dirty="0">
                <a:solidFill>
                  <a:srgbClr val="000066"/>
                </a:solidFill>
                <a:latin typeface="+mj-lt"/>
              </a:rPr>
              <a:t>ročník)</a:t>
            </a:r>
          </a:p>
          <a:p>
            <a:r>
              <a:rPr lang="sk-SK" sz="1400" dirty="0">
                <a:solidFill>
                  <a:srgbClr val="000066"/>
                </a:solidFill>
                <a:latin typeface="+mj-lt"/>
              </a:rPr>
              <a:t>Vzdelávacie ciele:     </a:t>
            </a:r>
            <a:r>
              <a:rPr lang="sk-SK" sz="1400" dirty="0" smtClean="0">
                <a:solidFill>
                  <a:srgbClr val="000066"/>
                </a:solidFill>
                <a:latin typeface="+mj-lt"/>
              </a:rPr>
              <a:t>Osvojenie </a:t>
            </a:r>
            <a:r>
              <a:rPr lang="sk-SK" sz="1400" dirty="0">
                <a:solidFill>
                  <a:srgbClr val="000066"/>
                </a:solidFill>
                <a:latin typeface="+mj-lt"/>
              </a:rPr>
              <a:t>základných pojmov z CAD systémov,    			 </a:t>
            </a:r>
            <a:r>
              <a:rPr lang="sk-SK" sz="1400" dirty="0" smtClean="0">
                <a:solidFill>
                  <a:srgbClr val="000066"/>
                </a:solidFill>
                <a:latin typeface="+mj-lt"/>
              </a:rPr>
              <a:t>motivovať </a:t>
            </a:r>
            <a:r>
              <a:rPr lang="sk-SK" sz="1400" dirty="0">
                <a:solidFill>
                  <a:srgbClr val="000066"/>
                </a:solidFill>
                <a:latin typeface="+mj-lt"/>
              </a:rPr>
              <a:t>žiakov k práci s programami na kreslenie  		    </a:t>
            </a:r>
            <a:r>
              <a:rPr lang="sk-SK" sz="1400" dirty="0" smtClean="0">
                <a:solidFill>
                  <a:srgbClr val="000066"/>
                </a:solidFill>
                <a:latin typeface="+mj-lt"/>
              </a:rPr>
              <a:t>                  súčiastok </a:t>
            </a:r>
            <a:r>
              <a:rPr lang="sk-SK" sz="1400" dirty="0">
                <a:solidFill>
                  <a:srgbClr val="000066"/>
                </a:solidFill>
                <a:latin typeface="+mj-lt"/>
              </a:rPr>
              <a:t>v 2D a 3D, získať zručnosti pri práci s PC, 		    </a:t>
            </a:r>
            <a:r>
              <a:rPr lang="sk-SK" sz="1400" dirty="0" smtClean="0">
                <a:solidFill>
                  <a:srgbClr val="000066"/>
                </a:solidFill>
                <a:latin typeface="+mj-lt"/>
              </a:rPr>
              <a:t>                  viesť </a:t>
            </a:r>
            <a:r>
              <a:rPr lang="sk-SK" sz="1400" dirty="0">
                <a:solidFill>
                  <a:srgbClr val="000066"/>
                </a:solidFill>
                <a:latin typeface="+mj-lt"/>
              </a:rPr>
              <a:t>žiakov k samostatnej práci</a:t>
            </a:r>
          </a:p>
          <a:p>
            <a:r>
              <a:rPr lang="sk-SK" sz="1400" dirty="0">
                <a:solidFill>
                  <a:srgbClr val="000066"/>
                </a:solidFill>
                <a:latin typeface="+mj-lt"/>
              </a:rPr>
              <a:t>Popis projektu</a:t>
            </a:r>
            <a:r>
              <a:rPr lang="sk-SK" sz="1400" dirty="0" smtClean="0">
                <a:solidFill>
                  <a:srgbClr val="000066"/>
                </a:solidFill>
                <a:latin typeface="+mj-lt"/>
              </a:rPr>
              <a:t>:	Zámerom tohto projektu bolo priblížiť žiakom prácu s grafickým 		programom </a:t>
            </a:r>
            <a:r>
              <a:rPr lang="sk-SK" sz="1400" dirty="0" err="1" smtClean="0">
                <a:solidFill>
                  <a:srgbClr val="000066"/>
                </a:solidFill>
                <a:latin typeface="+mj-lt"/>
              </a:rPr>
              <a:t>Solid</a:t>
            </a:r>
            <a:r>
              <a:rPr lang="sk-SK" sz="1400" dirty="0" smtClean="0">
                <a:solidFill>
                  <a:srgbClr val="000066"/>
                </a:solidFill>
                <a:latin typeface="+mj-lt"/>
              </a:rPr>
              <a:t> </a:t>
            </a:r>
            <a:r>
              <a:rPr lang="sk-SK" sz="1400" dirty="0" err="1" smtClean="0">
                <a:solidFill>
                  <a:srgbClr val="000066"/>
                </a:solidFill>
                <a:latin typeface="+mj-lt"/>
              </a:rPr>
              <a:t>Edge</a:t>
            </a:r>
            <a:r>
              <a:rPr lang="sk-SK" sz="1400" dirty="0" smtClean="0">
                <a:solidFill>
                  <a:srgbClr val="000066"/>
                </a:solidFill>
                <a:latin typeface="+mj-lt"/>
              </a:rPr>
              <a:t> ST4. Žiaci majú za úlohu precvičiť prácu s 		týmto programom a zároveň si precvičiť svoju kreativitu pri 		vytváraní výučbových videí a študijných materiálov.</a:t>
            </a:r>
            <a:endParaRPr lang="sk-SK" sz="1400" dirty="0">
              <a:solidFill>
                <a:srgbClr val="000066"/>
              </a:solidFill>
              <a:latin typeface="+mj-lt"/>
            </a:endParaRPr>
          </a:p>
          <a:p>
            <a:r>
              <a:rPr lang="sk-SK" sz="1400" dirty="0" smtClean="0">
                <a:solidFill>
                  <a:srgbClr val="000066"/>
                </a:solidFill>
                <a:latin typeface="+mj-lt"/>
              </a:rPr>
              <a:t>Rozdelenie etáp:      1. Získavanie informácií o grafickom programe</a:t>
            </a:r>
            <a:endParaRPr lang="sk-SK" sz="1400" dirty="0">
              <a:solidFill>
                <a:srgbClr val="000066"/>
              </a:solidFill>
              <a:latin typeface="+mj-lt"/>
            </a:endParaRPr>
          </a:p>
          <a:p>
            <a:pPr marL="0" indent="0">
              <a:buNone/>
            </a:pPr>
            <a:r>
              <a:rPr lang="sk-SK" sz="1400" dirty="0" smtClean="0">
                <a:solidFill>
                  <a:srgbClr val="000066"/>
                </a:solidFill>
                <a:latin typeface="+mj-lt"/>
              </a:rPr>
              <a:t>		2. Vytváranie výučbových videí a študijných materiálov</a:t>
            </a:r>
          </a:p>
          <a:p>
            <a:pPr marL="0" indent="0">
              <a:buNone/>
            </a:pPr>
            <a:r>
              <a:rPr lang="sk-SK" sz="1400" dirty="0">
                <a:solidFill>
                  <a:srgbClr val="000066"/>
                </a:solidFill>
                <a:latin typeface="+mj-lt"/>
              </a:rPr>
              <a:t>	</a:t>
            </a:r>
            <a:r>
              <a:rPr lang="sk-SK" sz="1400" dirty="0" smtClean="0">
                <a:solidFill>
                  <a:srgbClr val="000066"/>
                </a:solidFill>
                <a:latin typeface="+mj-lt"/>
              </a:rPr>
              <a:t>	3. Precvičenie odbornej zručnosti – vytvorenie výrobného výkresu</a:t>
            </a:r>
            <a:endParaRPr lang="sk-SK" sz="1400" dirty="0">
              <a:solidFill>
                <a:srgbClr val="000066"/>
              </a:solidFill>
              <a:latin typeface="+mj-lt"/>
            </a:endParaRPr>
          </a:p>
          <a:p>
            <a:r>
              <a:rPr lang="sk-SK" sz="1400" dirty="0">
                <a:solidFill>
                  <a:srgbClr val="000066"/>
                </a:solidFill>
                <a:latin typeface="+mj-lt"/>
              </a:rPr>
              <a:t>Predmety</a:t>
            </a:r>
            <a:r>
              <a:rPr lang="sk-SK" sz="1400" dirty="0" smtClean="0">
                <a:solidFill>
                  <a:srgbClr val="000066"/>
                </a:solidFill>
                <a:latin typeface="+mj-lt"/>
              </a:rPr>
              <a:t>:	Počítačová grafika, grafické systémy, aplikovaná informatika</a:t>
            </a:r>
            <a:endParaRPr lang="sk-SK" sz="1400" dirty="0">
              <a:solidFill>
                <a:srgbClr val="00006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04412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145438" y="980728"/>
            <a:ext cx="48531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k-SK" altLang="sk-SK" sz="2400" dirty="0">
                <a:solidFill>
                  <a:srgbClr val="000066"/>
                </a:solidFill>
                <a:latin typeface="+mj-lt"/>
              </a:rPr>
              <a:t>Plánovanie projektu a jeho riadenie</a:t>
            </a:r>
            <a:endParaRPr lang="en-US" altLang="sk-SK" sz="240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647826" y="1844824"/>
            <a:ext cx="5904656" cy="27622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k-SK" altLang="sk-SK" u="sng" dirty="0">
                <a:solidFill>
                  <a:srgbClr val="000066"/>
                </a:solidFill>
                <a:latin typeface="+mj-lt"/>
              </a:rPr>
              <a:t>Príprava a plánovanie</a:t>
            </a:r>
            <a:r>
              <a:rPr lang="en-US" altLang="sk-SK" u="sng" dirty="0">
                <a:solidFill>
                  <a:srgbClr val="000066"/>
                </a:solidFill>
                <a:latin typeface="+mj-lt"/>
              </a:rPr>
              <a:t>: </a:t>
            </a:r>
            <a:r>
              <a:rPr lang="sk-SK" altLang="sk-SK" u="sng" dirty="0">
                <a:solidFill>
                  <a:srgbClr val="000066"/>
                </a:solidFill>
                <a:latin typeface="+mj-lt"/>
              </a:rPr>
              <a:t> </a:t>
            </a:r>
          </a:p>
          <a:p>
            <a:pPr algn="just">
              <a:spcBef>
                <a:spcPct val="50000"/>
              </a:spcBef>
            </a:pPr>
            <a:r>
              <a:rPr lang="sk-SK" altLang="sk-SK" sz="1400" dirty="0">
                <a:solidFill>
                  <a:srgbClr val="000066"/>
                </a:solidFill>
                <a:latin typeface="+mj-lt"/>
              </a:rPr>
              <a:t>Projekt bol pripravený pre žiakov 4. ročníka. Žiaci pracovali  na hodinách </a:t>
            </a:r>
            <a:r>
              <a:rPr lang="sk-SK" altLang="sk-SK" sz="1400" dirty="0" smtClean="0">
                <a:solidFill>
                  <a:srgbClr val="000066"/>
                </a:solidFill>
                <a:latin typeface="+mj-lt"/>
              </a:rPr>
              <a:t>počítačovej grafiky, grafických systémov, aplikovanej informatiky, v </a:t>
            </a:r>
            <a:r>
              <a:rPr lang="sk-SK" altLang="sk-SK" sz="1400" dirty="0">
                <a:solidFill>
                  <a:srgbClr val="000066"/>
                </a:solidFill>
                <a:latin typeface="+mj-lt"/>
              </a:rPr>
              <a:t>mesiacoch </a:t>
            </a:r>
            <a:r>
              <a:rPr lang="sk-SK" altLang="sk-SK" sz="1400" dirty="0" smtClean="0">
                <a:solidFill>
                  <a:srgbClr val="000066"/>
                </a:solidFill>
                <a:latin typeface="+mj-lt"/>
              </a:rPr>
              <a:t>september </a:t>
            </a:r>
            <a:r>
              <a:rPr lang="sk-SK" altLang="sk-SK" sz="1400" dirty="0">
                <a:solidFill>
                  <a:srgbClr val="000066"/>
                </a:solidFill>
                <a:latin typeface="+mj-lt"/>
              </a:rPr>
              <a:t>– </a:t>
            </a:r>
            <a:r>
              <a:rPr lang="sk-SK" altLang="sk-SK" sz="1400" dirty="0" smtClean="0">
                <a:solidFill>
                  <a:srgbClr val="000066"/>
                </a:solidFill>
                <a:latin typeface="+mj-lt"/>
              </a:rPr>
              <a:t>december. </a:t>
            </a:r>
            <a:r>
              <a:rPr lang="sk-SK" altLang="sk-SK" sz="1400" dirty="0">
                <a:solidFill>
                  <a:srgbClr val="000066"/>
                </a:solidFill>
                <a:latin typeface="+mj-lt"/>
              </a:rPr>
              <a:t>Projektové úlohy boli naplánované tak, aby si </a:t>
            </a:r>
            <a:r>
              <a:rPr lang="sk-SK" altLang="sk-SK" sz="1400" dirty="0" smtClean="0">
                <a:solidFill>
                  <a:srgbClr val="000066"/>
                </a:solidFill>
                <a:latin typeface="+mj-lt"/>
              </a:rPr>
              <a:t>interaktívnou </a:t>
            </a:r>
            <a:r>
              <a:rPr lang="sk-SK" altLang="sk-SK" sz="1400" dirty="0">
                <a:solidFill>
                  <a:srgbClr val="000066"/>
                </a:solidFill>
                <a:latin typeface="+mj-lt"/>
              </a:rPr>
              <a:t>formou, v </a:t>
            </a:r>
            <a:r>
              <a:rPr lang="sk-SK" altLang="sk-SK" sz="1400" dirty="0" smtClean="0">
                <a:solidFill>
                  <a:srgbClr val="000066"/>
                </a:solidFill>
                <a:latin typeface="+mj-lt"/>
              </a:rPr>
              <a:t>tvorivej </a:t>
            </a:r>
            <a:r>
              <a:rPr lang="sk-SK" altLang="sk-SK" sz="1400" dirty="0">
                <a:solidFill>
                  <a:srgbClr val="000066"/>
                </a:solidFill>
                <a:latin typeface="+mj-lt"/>
              </a:rPr>
              <a:t>atmosfére precvičili </a:t>
            </a:r>
            <a:r>
              <a:rPr lang="sk-SK" altLang="sk-SK" sz="1400" dirty="0" smtClean="0">
                <a:solidFill>
                  <a:srgbClr val="000066"/>
                </a:solidFill>
                <a:latin typeface="+mj-lt"/>
              </a:rPr>
              <a:t>odborné zručnosti </a:t>
            </a:r>
            <a:r>
              <a:rPr lang="sk-SK" altLang="sk-SK" sz="1400" dirty="0">
                <a:solidFill>
                  <a:srgbClr val="000066"/>
                </a:solidFill>
                <a:latin typeface="+mj-lt"/>
              </a:rPr>
              <a:t>a tvorivé myslenie, naučili sa získavať informácie z rôznych zdrojov, propagovať a prezentovať svoju prácu. </a:t>
            </a:r>
            <a:endParaRPr lang="sk-SK" altLang="sk-SK" sz="1400" dirty="0" smtClean="0">
              <a:solidFill>
                <a:srgbClr val="000066"/>
              </a:solidFill>
              <a:latin typeface="+mj-lt"/>
            </a:endParaRPr>
          </a:p>
          <a:p>
            <a:pPr algn="just">
              <a:spcBef>
                <a:spcPct val="50000"/>
              </a:spcBef>
            </a:pPr>
            <a:endParaRPr lang="sk-SK" altLang="sk-SK" sz="1400" dirty="0">
              <a:solidFill>
                <a:srgbClr val="000066"/>
              </a:solidFill>
              <a:latin typeface="+mj-lt"/>
            </a:endParaRPr>
          </a:p>
          <a:p>
            <a:pPr>
              <a:spcBef>
                <a:spcPct val="50000"/>
              </a:spcBef>
            </a:pPr>
            <a:r>
              <a:rPr lang="sk-SK" altLang="sk-SK" sz="1400" dirty="0">
                <a:solidFill>
                  <a:srgbClr val="000066"/>
                </a:solidFill>
                <a:latin typeface="+mj-lt"/>
              </a:rPr>
              <a:t>Fotografie</a:t>
            </a:r>
            <a:r>
              <a:rPr lang="en-US" altLang="sk-SK" sz="1400" dirty="0">
                <a:solidFill>
                  <a:srgbClr val="000066"/>
                </a:solidFill>
                <a:latin typeface="+mj-lt"/>
              </a:rPr>
              <a:t>: </a:t>
            </a:r>
            <a:endParaRPr lang="sk-SK" altLang="sk-SK" sz="1400" dirty="0">
              <a:solidFill>
                <a:srgbClr val="000066"/>
              </a:solidFill>
              <a:latin typeface="+mj-lt"/>
            </a:endParaRPr>
          </a:p>
          <a:p>
            <a:pPr>
              <a:spcBef>
                <a:spcPct val="50000"/>
              </a:spcBef>
            </a:pPr>
            <a:r>
              <a:rPr lang="sk-SK" altLang="sk-SK" sz="1100" b="0" baseline="0" dirty="0" smtClean="0">
                <a:solidFill>
                  <a:srgbClr val="000066"/>
                </a:solidFill>
              </a:rPr>
              <a:t>Zo všetkých etáp projektu....</a:t>
            </a:r>
            <a:endParaRPr lang="en-US" altLang="sk-SK" sz="1100" b="0" i="1" baseline="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696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415534" y="1628800"/>
            <a:ext cx="64087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r>
              <a:rPr lang="sk-SK" altLang="sk-SK" sz="1400" b="1" dirty="0" smtClean="0">
                <a:solidFill>
                  <a:srgbClr val="000066"/>
                </a:solidFill>
                <a:latin typeface="+mj-lt"/>
              </a:rPr>
              <a:t>Prehľad </a:t>
            </a:r>
            <a:r>
              <a:rPr lang="sk-SK" altLang="sk-SK" sz="1400" b="1" dirty="0">
                <a:solidFill>
                  <a:srgbClr val="000066"/>
                </a:solidFill>
                <a:latin typeface="+mj-lt"/>
              </a:rPr>
              <a:t>žiackych aktivít</a:t>
            </a:r>
            <a:r>
              <a:rPr lang="en-US" altLang="sk-SK" sz="1400" b="1" dirty="0">
                <a:solidFill>
                  <a:srgbClr val="000066"/>
                </a:solidFill>
                <a:latin typeface="+mj-lt"/>
              </a:rPr>
              <a:t>:</a:t>
            </a:r>
            <a:r>
              <a:rPr lang="sk-SK" altLang="sk-SK" sz="1400" b="1" dirty="0">
                <a:solidFill>
                  <a:srgbClr val="000066"/>
                </a:solidFill>
                <a:latin typeface="+mj-lt"/>
              </a:rPr>
              <a:t/>
            </a:r>
            <a:br>
              <a:rPr lang="sk-SK" altLang="sk-SK" sz="1400" b="1" dirty="0">
                <a:solidFill>
                  <a:srgbClr val="000066"/>
                </a:solidFill>
                <a:latin typeface="+mj-lt"/>
              </a:rPr>
            </a:br>
            <a:r>
              <a:rPr lang="sk-SK" altLang="sk-SK" sz="1400" dirty="0">
                <a:solidFill>
                  <a:srgbClr val="000066"/>
                </a:solidFill>
                <a:latin typeface="+mj-lt"/>
              </a:rPr>
              <a:t>- </a:t>
            </a:r>
            <a:r>
              <a:rPr lang="sk-SK" altLang="sk-SK" sz="1400" b="1" dirty="0">
                <a:solidFill>
                  <a:srgbClr val="000066"/>
                </a:solidFill>
                <a:latin typeface="+mj-lt"/>
              </a:rPr>
              <a:t> </a:t>
            </a:r>
            <a:r>
              <a:rPr lang="sk-SK" altLang="sk-SK" sz="1400" dirty="0">
                <a:solidFill>
                  <a:srgbClr val="000066"/>
                </a:solidFill>
                <a:latin typeface="+mj-lt"/>
              </a:rPr>
              <a:t>oboznámenie sa s témou projektu a postupom realizácie</a:t>
            </a:r>
            <a:br>
              <a:rPr lang="sk-SK" altLang="sk-SK" sz="1400" dirty="0">
                <a:solidFill>
                  <a:srgbClr val="000066"/>
                </a:solidFill>
                <a:latin typeface="+mj-lt"/>
              </a:rPr>
            </a:br>
            <a:r>
              <a:rPr lang="sk-SK" altLang="sk-SK" sz="1400" dirty="0">
                <a:solidFill>
                  <a:srgbClr val="000066"/>
                </a:solidFill>
                <a:latin typeface="+mj-lt"/>
              </a:rPr>
              <a:t>- sledovanie motivačnej prezentácie o </a:t>
            </a:r>
            <a:r>
              <a:rPr lang="sk-SK" altLang="sk-SK" sz="1400" dirty="0" smtClean="0">
                <a:solidFill>
                  <a:srgbClr val="000066"/>
                </a:solidFill>
                <a:latin typeface="+mj-lt"/>
              </a:rPr>
              <a:t>spôsobe práce v grafickom systéme</a:t>
            </a:r>
            <a:r>
              <a:rPr lang="sk-SK" altLang="sk-SK" sz="1400" dirty="0">
                <a:solidFill>
                  <a:srgbClr val="000066"/>
                </a:solidFill>
                <a:latin typeface="+mj-lt"/>
              </a:rPr>
              <a:t/>
            </a:r>
            <a:br>
              <a:rPr lang="sk-SK" altLang="sk-SK" sz="1400" dirty="0">
                <a:solidFill>
                  <a:srgbClr val="000066"/>
                </a:solidFill>
                <a:latin typeface="+mj-lt"/>
              </a:rPr>
            </a:br>
            <a:r>
              <a:rPr lang="sk-SK" altLang="sk-SK" sz="1400" dirty="0">
                <a:solidFill>
                  <a:srgbClr val="000066"/>
                </a:solidFill>
                <a:latin typeface="+mj-lt"/>
              </a:rPr>
              <a:t>- samostatná práca žiakov: vyhľadávanie informácií na internete, </a:t>
            </a:r>
            <a:r>
              <a:rPr lang="sk-SK" altLang="sk-SK" sz="1400" dirty="0" smtClean="0">
                <a:solidFill>
                  <a:srgbClr val="000066"/>
                </a:solidFill>
                <a:latin typeface="+mj-lt"/>
              </a:rPr>
              <a:t>sledovanie                       výučbových videí, samotná </a:t>
            </a:r>
            <a:r>
              <a:rPr lang="sk-SK" altLang="sk-SK" sz="1400" dirty="0">
                <a:solidFill>
                  <a:srgbClr val="000066"/>
                </a:solidFill>
                <a:latin typeface="+mj-lt"/>
              </a:rPr>
              <a:t>príprava prezentácií a referátov    </a:t>
            </a:r>
            <a:br>
              <a:rPr lang="sk-SK" altLang="sk-SK" sz="1400" dirty="0">
                <a:solidFill>
                  <a:srgbClr val="000066"/>
                </a:solidFill>
                <a:latin typeface="+mj-lt"/>
              </a:rPr>
            </a:br>
            <a:r>
              <a:rPr lang="sk-SK" altLang="sk-SK" sz="1400" dirty="0">
                <a:solidFill>
                  <a:srgbClr val="000066"/>
                </a:solidFill>
                <a:latin typeface="+mj-lt"/>
              </a:rPr>
              <a:t>- otestovanie precvičených vedomostí v podobe </a:t>
            </a:r>
            <a:r>
              <a:rPr lang="sk-SK" altLang="sk-SK" sz="1400" dirty="0" smtClean="0">
                <a:solidFill>
                  <a:srgbClr val="000066"/>
                </a:solidFill>
                <a:latin typeface="+mj-lt"/>
              </a:rPr>
              <a:t>zhotoveného výkresu strojovej súčiastky, </a:t>
            </a:r>
            <a:r>
              <a:rPr lang="sk-SK" altLang="sk-SK" sz="1400" dirty="0">
                <a:solidFill>
                  <a:srgbClr val="000066"/>
                </a:solidFill>
                <a:latin typeface="+mj-lt"/>
              </a:rPr>
              <a:t>kde majú žiaci </a:t>
            </a:r>
            <a:r>
              <a:rPr lang="sk-SK" altLang="sk-SK" sz="1400" dirty="0" smtClean="0">
                <a:solidFill>
                  <a:srgbClr val="000066"/>
                </a:solidFill>
                <a:latin typeface="+mj-lt"/>
              </a:rPr>
              <a:t>zaznačiť všetky potrebné prvky súčiastky</a:t>
            </a:r>
            <a:r>
              <a:rPr lang="sk-SK" altLang="sk-SK" sz="1400" dirty="0">
                <a:solidFill>
                  <a:srgbClr val="000066"/>
                </a:solidFill>
                <a:latin typeface="+mj-lt"/>
              </a:rPr>
              <a:t/>
            </a:r>
            <a:br>
              <a:rPr lang="sk-SK" altLang="sk-SK" sz="1400" dirty="0">
                <a:solidFill>
                  <a:srgbClr val="000066"/>
                </a:solidFill>
                <a:latin typeface="+mj-lt"/>
              </a:rPr>
            </a:br>
            <a:r>
              <a:rPr lang="sk-SK" altLang="sk-SK" sz="1400" dirty="0">
                <a:solidFill>
                  <a:srgbClr val="000066"/>
                </a:solidFill>
                <a:latin typeface="+mj-lt"/>
              </a:rPr>
              <a:t>- obhajoba žiackych prác, ich prezentácia a vzájomné </a:t>
            </a:r>
            <a:r>
              <a:rPr lang="sk-SK" altLang="sk-SK" sz="1400" dirty="0" smtClean="0">
                <a:solidFill>
                  <a:srgbClr val="000066"/>
                </a:solidFill>
                <a:latin typeface="+mj-lt"/>
              </a:rPr>
              <a:t>hodnotenie</a:t>
            </a:r>
          </a:p>
          <a:p>
            <a:pPr lvl="0" fontAlgn="base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endParaRPr lang="sk-SK" altLang="sk-SK" sz="1400" dirty="0" smtClean="0">
              <a:solidFill>
                <a:srgbClr val="000066"/>
              </a:solidFill>
              <a:latin typeface="+mj-lt"/>
            </a:endParaRPr>
          </a:p>
          <a:p>
            <a:pPr fontAlgn="base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r>
              <a:rPr lang="sk-SK" altLang="sk-SK" sz="1400" dirty="0" smtClean="0">
                <a:solidFill>
                  <a:srgbClr val="000066"/>
                </a:solidFill>
                <a:latin typeface="+mj-lt"/>
              </a:rPr>
              <a:t>Vytvorené dokumenty</a:t>
            </a:r>
            <a:r>
              <a:rPr lang="en-US" altLang="sk-SK" sz="1400" dirty="0" smtClean="0">
                <a:solidFill>
                  <a:srgbClr val="000066"/>
                </a:solidFill>
                <a:latin typeface="+mj-lt"/>
              </a:rPr>
              <a:t>:</a:t>
            </a:r>
            <a:r>
              <a:rPr lang="sk-SK" altLang="sk-SK" sz="1400" dirty="0" smtClean="0">
                <a:solidFill>
                  <a:srgbClr val="000066"/>
                </a:solidFill>
                <a:latin typeface="+mj-lt"/>
              </a:rPr>
              <a:t> .......</a:t>
            </a:r>
            <a:endParaRPr lang="sk-SK" altLang="sk-SK" sz="1400" dirty="0">
              <a:solidFill>
                <a:srgbClr val="000066"/>
              </a:solidFill>
              <a:latin typeface="+mj-lt"/>
            </a:endParaRPr>
          </a:p>
          <a:p>
            <a:pPr lvl="0" fontAlgn="base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endParaRPr lang="sk-SK" altLang="sk-SK" sz="1400" dirty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911365" y="1052736"/>
            <a:ext cx="28013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sk-SK" altLang="sk-SK" sz="2400" dirty="0">
                <a:solidFill>
                  <a:srgbClr val="000066"/>
                </a:solidFill>
                <a:latin typeface="+mj-lt"/>
              </a:rPr>
              <a:t>Vzdelávacie aktivity</a:t>
            </a:r>
            <a:endParaRPr lang="en-US" altLang="sk-SK" sz="2400" dirty="0">
              <a:solidFill>
                <a:srgbClr val="00006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47230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115616" y="908720"/>
            <a:ext cx="7128792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sk-SK" altLang="sk-SK" sz="2400" dirty="0">
                <a:solidFill>
                  <a:srgbClr val="000066"/>
                </a:solidFill>
                <a:latin typeface="+mj-lt"/>
              </a:rPr>
              <a:t>Kritériá hodnotenia</a:t>
            </a:r>
            <a:r>
              <a:rPr lang="en-US" altLang="sk-SK" sz="2400" dirty="0" smtClean="0">
                <a:solidFill>
                  <a:srgbClr val="000066"/>
                </a:solidFill>
                <a:latin typeface="+mj-lt"/>
              </a:rPr>
              <a:t>: </a:t>
            </a:r>
            <a:endParaRPr lang="sk-SK" altLang="sk-SK" sz="2400" dirty="0">
              <a:solidFill>
                <a:srgbClr val="000066"/>
              </a:solidFill>
              <a:latin typeface="+mj-lt"/>
            </a:endParaRPr>
          </a:p>
          <a:p>
            <a:pPr lvl="0" fontAlgn="base">
              <a:spcBef>
                <a:spcPct val="50000"/>
              </a:spcBef>
              <a:spcAft>
                <a:spcPct val="0"/>
              </a:spcAft>
            </a:pPr>
            <a:endParaRPr lang="sk-SK" altLang="sk-SK" sz="1400" b="1" dirty="0" smtClean="0">
              <a:solidFill>
                <a:srgbClr val="000066"/>
              </a:solidFill>
              <a:latin typeface="Arial" charset="0"/>
            </a:endParaRPr>
          </a:p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sk-SK" altLang="sk-SK" sz="1400" b="1" dirty="0" smtClean="0">
                <a:solidFill>
                  <a:srgbClr val="000066"/>
                </a:solidFill>
                <a:latin typeface="+mj-lt"/>
              </a:rPr>
              <a:t>Hodnotenie </a:t>
            </a:r>
            <a:r>
              <a:rPr lang="sk-SK" altLang="sk-SK" sz="1400" b="1" dirty="0">
                <a:solidFill>
                  <a:srgbClr val="000066"/>
                </a:solidFill>
                <a:latin typeface="+mj-lt"/>
              </a:rPr>
              <a:t>prvej etapy projektu – „Získavanie informácií o </a:t>
            </a:r>
            <a:r>
              <a:rPr lang="sk-SK" altLang="sk-SK" sz="1400" b="1" dirty="0" smtClean="0">
                <a:solidFill>
                  <a:srgbClr val="000066"/>
                </a:solidFill>
                <a:latin typeface="+mj-lt"/>
              </a:rPr>
              <a:t>grafickom programe“</a:t>
            </a:r>
            <a:endParaRPr lang="sk-SK" altLang="sk-SK" sz="1400" b="1" dirty="0">
              <a:solidFill>
                <a:srgbClr val="000066"/>
              </a:solidFill>
              <a:latin typeface="+mj-lt"/>
            </a:endParaRPr>
          </a:p>
          <a:p>
            <a:pPr lvl="0" algn="just" fontAlgn="base">
              <a:spcBef>
                <a:spcPct val="50000"/>
              </a:spcBef>
              <a:spcAft>
                <a:spcPct val="0"/>
              </a:spcAft>
            </a:pPr>
            <a:r>
              <a:rPr lang="sk-SK" altLang="sk-SK" sz="1400" dirty="0" smtClean="0">
                <a:solidFill>
                  <a:srgbClr val="000066"/>
                </a:solidFill>
                <a:latin typeface="+mj-lt"/>
              </a:rPr>
              <a:t>Žiak je na základe množstva získaného materiálu z rôznych zdrojov odmenený pochvalou a možnosťou pokračovať v druhej etape.</a:t>
            </a:r>
            <a:endParaRPr lang="sk-SK" altLang="sk-SK" sz="1400" dirty="0">
              <a:solidFill>
                <a:srgbClr val="000066"/>
              </a:solidFill>
              <a:latin typeface="+mj-lt"/>
            </a:endParaRPr>
          </a:p>
          <a:p>
            <a:pPr lvl="0" algn="just" fontAlgn="base">
              <a:spcBef>
                <a:spcPct val="50000"/>
              </a:spcBef>
              <a:spcAft>
                <a:spcPct val="0"/>
              </a:spcAft>
            </a:pPr>
            <a:r>
              <a:rPr lang="sk-SK" altLang="sk-SK" sz="1400" b="1" dirty="0">
                <a:solidFill>
                  <a:srgbClr val="000066"/>
                </a:solidFill>
                <a:latin typeface="+mj-lt"/>
              </a:rPr>
              <a:t>Hodnotenie druhej etapy projektu – </a:t>
            </a:r>
            <a:r>
              <a:rPr lang="sk-SK" altLang="sk-SK" sz="1400" b="1" dirty="0" smtClean="0">
                <a:solidFill>
                  <a:srgbClr val="000066"/>
                </a:solidFill>
                <a:latin typeface="+mj-lt"/>
              </a:rPr>
              <a:t>„Vytváranie výučbových videí a študijných materiálov“</a:t>
            </a:r>
            <a:endParaRPr lang="sk-SK" altLang="sk-SK" sz="1400" b="1" dirty="0">
              <a:solidFill>
                <a:srgbClr val="000066"/>
              </a:solidFill>
              <a:latin typeface="+mj-lt"/>
            </a:endParaRPr>
          </a:p>
          <a:p>
            <a:pPr lvl="0" algn="just" fontAlgn="base">
              <a:spcBef>
                <a:spcPct val="50000"/>
              </a:spcBef>
              <a:spcAft>
                <a:spcPct val="0"/>
              </a:spcAft>
            </a:pPr>
            <a:r>
              <a:rPr lang="sk-SK" altLang="sk-SK" sz="1400" dirty="0" smtClean="0">
                <a:solidFill>
                  <a:srgbClr val="000066"/>
                </a:solidFill>
                <a:latin typeface="+mj-lt"/>
              </a:rPr>
              <a:t>Po vytvorení každého učebného videa, alebo textu, prezentácie, je žiak odmenený bodmi. Žiak, ktorý vytvorí najviac učebných textov získava najviac bodov. Zo všetkých učebných textov a videí vyberie vyučujúci najlepšie práce a zahrnie ich medzi interné učebné texty používané vo výučbe na škole. Úspešní žiakom bude udelená pochvala riaditeľkou školy.</a:t>
            </a:r>
            <a:endParaRPr lang="sk-SK" altLang="sk-SK" sz="1400" dirty="0">
              <a:solidFill>
                <a:srgbClr val="000066"/>
              </a:solidFill>
              <a:latin typeface="+mj-lt"/>
            </a:endParaRPr>
          </a:p>
          <a:p>
            <a:pPr lvl="0" algn="just" fontAlgn="base">
              <a:spcBef>
                <a:spcPct val="50000"/>
              </a:spcBef>
              <a:spcAft>
                <a:spcPct val="0"/>
              </a:spcAft>
            </a:pPr>
            <a:r>
              <a:rPr lang="sk-SK" altLang="sk-SK" sz="1400" b="1" dirty="0">
                <a:solidFill>
                  <a:srgbClr val="000066"/>
                </a:solidFill>
                <a:latin typeface="+mj-lt"/>
              </a:rPr>
              <a:t>Hodnotenie tretej  etapy </a:t>
            </a:r>
            <a:r>
              <a:rPr lang="sk-SK" altLang="sk-SK" sz="1400" b="1" dirty="0" smtClean="0">
                <a:solidFill>
                  <a:srgbClr val="000066"/>
                </a:solidFill>
                <a:latin typeface="+mj-lt"/>
              </a:rPr>
              <a:t>projektu – Precvičenie odbornej zručnosti – vytvorenie výkresu súčiastky v grafickom programe</a:t>
            </a:r>
            <a:endParaRPr lang="sk-SK" altLang="sk-SK" sz="1400" b="1" dirty="0">
              <a:solidFill>
                <a:srgbClr val="000066"/>
              </a:solidFill>
              <a:latin typeface="+mj-lt"/>
            </a:endParaRPr>
          </a:p>
          <a:p>
            <a:pPr lvl="0" algn="just" fontAlgn="base">
              <a:spcBef>
                <a:spcPct val="50000"/>
              </a:spcBef>
              <a:spcAft>
                <a:spcPct val="0"/>
              </a:spcAft>
            </a:pPr>
            <a:r>
              <a:rPr lang="sk-SK" altLang="sk-SK" sz="1400" dirty="0" smtClean="0">
                <a:solidFill>
                  <a:srgbClr val="000066"/>
                </a:solidFill>
                <a:latin typeface="+mj-lt"/>
              </a:rPr>
              <a:t>V tejto etape je žiak odmenený za odovzdaný vytvorený výkres strojovej súčiastky v programe </a:t>
            </a:r>
            <a:r>
              <a:rPr lang="sk-SK" altLang="sk-SK" sz="1400" dirty="0" err="1" smtClean="0">
                <a:solidFill>
                  <a:srgbClr val="000066"/>
                </a:solidFill>
                <a:latin typeface="+mj-lt"/>
              </a:rPr>
              <a:t>Solid</a:t>
            </a:r>
            <a:r>
              <a:rPr lang="sk-SK" altLang="sk-SK" sz="1400" dirty="0" smtClean="0">
                <a:solidFill>
                  <a:srgbClr val="000066"/>
                </a:solidFill>
                <a:latin typeface="+mj-lt"/>
              </a:rPr>
              <a:t> </a:t>
            </a:r>
            <a:r>
              <a:rPr lang="sk-SK" altLang="sk-SK" sz="1400" dirty="0" err="1" smtClean="0">
                <a:solidFill>
                  <a:srgbClr val="000066"/>
                </a:solidFill>
                <a:latin typeface="+mj-lt"/>
              </a:rPr>
              <a:t>Edge</a:t>
            </a:r>
            <a:r>
              <a:rPr lang="sk-SK" altLang="sk-SK" sz="1400" dirty="0" smtClean="0">
                <a:solidFill>
                  <a:srgbClr val="000066"/>
                </a:solidFill>
                <a:latin typeface="+mj-lt"/>
              </a:rPr>
              <a:t> ST 4 vo forme pochvaly a známky z príslušných predmetov.</a:t>
            </a:r>
            <a:endParaRPr lang="sk-SK" altLang="sk-SK" sz="1400" dirty="0">
              <a:solidFill>
                <a:srgbClr val="000066"/>
              </a:solidFill>
              <a:latin typeface="+mj-lt"/>
            </a:endParaRPr>
          </a:p>
          <a:p>
            <a:pPr lvl="0"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sk-SK" sz="1400" b="1" dirty="0" err="1">
                <a:solidFill>
                  <a:srgbClr val="000066"/>
                </a:solidFill>
                <a:latin typeface="+mj-lt"/>
              </a:rPr>
              <a:t>Mapovanie</a:t>
            </a:r>
            <a:r>
              <a:rPr lang="en-US" altLang="sk-SK" sz="1400" b="1" dirty="0">
                <a:solidFill>
                  <a:srgbClr val="000066"/>
                </a:solidFill>
                <a:latin typeface="+mj-lt"/>
              </a:rPr>
              <a:t> </a:t>
            </a:r>
            <a:r>
              <a:rPr lang="sk-SK" altLang="sk-SK" sz="1400" b="1" dirty="0">
                <a:solidFill>
                  <a:srgbClr val="000066"/>
                </a:solidFill>
                <a:latin typeface="+mj-lt"/>
              </a:rPr>
              <a:t>štandardov</a:t>
            </a:r>
            <a:r>
              <a:rPr lang="en-US" altLang="sk-SK" sz="1400" b="1" dirty="0">
                <a:solidFill>
                  <a:srgbClr val="000066"/>
                </a:solidFill>
                <a:latin typeface="+mj-lt"/>
              </a:rPr>
              <a:t>: </a:t>
            </a:r>
            <a:r>
              <a:rPr lang="sk-SK" altLang="sk-SK" sz="1400" dirty="0">
                <a:solidFill>
                  <a:srgbClr val="000066"/>
                </a:solidFill>
                <a:latin typeface="+mj-lt"/>
              </a:rPr>
              <a:t>Tento projekt je v súlade s učebnými osnovami pre vyučovanie na </a:t>
            </a:r>
            <a:r>
              <a:rPr lang="sk-SK" altLang="sk-SK" sz="1400" dirty="0" smtClean="0">
                <a:solidFill>
                  <a:srgbClr val="000066"/>
                </a:solidFill>
                <a:latin typeface="+mj-lt"/>
              </a:rPr>
              <a:t>strednej škole.</a:t>
            </a:r>
            <a:endParaRPr lang="nb-NO" altLang="sk-SK" sz="1400" b="1" dirty="0">
              <a:solidFill>
                <a:srgbClr val="000000"/>
              </a:solidFill>
              <a:latin typeface="+mj-lt"/>
            </a:endParaRPr>
          </a:p>
          <a:p>
            <a:pPr lvl="0" algn="just" fontAlgn="base">
              <a:spcBef>
                <a:spcPct val="50000"/>
              </a:spcBef>
              <a:spcAft>
                <a:spcPct val="0"/>
              </a:spcAft>
            </a:pPr>
            <a:endParaRPr lang="nb-NO" altLang="sk-SK" sz="1100" b="1" baseline="-250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029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498170" y="1772816"/>
            <a:ext cx="26981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sk-SK" altLang="sk-SK" sz="1400" b="1" dirty="0">
                <a:solidFill>
                  <a:srgbClr val="000066"/>
                </a:solidFill>
                <a:latin typeface="+mj-lt"/>
              </a:rPr>
              <a:t>Informácie o učiteľovi a škole</a:t>
            </a:r>
            <a:endParaRPr lang="en-US" altLang="sk-SK" sz="1400" b="1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411759" y="4293096"/>
            <a:ext cx="43204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b="1" dirty="0">
                <a:solidFill>
                  <a:srgbClr val="000066"/>
                </a:solidFill>
                <a:latin typeface="+mj-lt"/>
              </a:rPr>
              <a:t>Škola</a:t>
            </a:r>
            <a:r>
              <a:rPr lang="sk-SK" sz="1400" b="1" dirty="0" smtClean="0">
                <a:solidFill>
                  <a:srgbClr val="000066"/>
                </a:solidFill>
                <a:latin typeface="+mj-lt"/>
              </a:rPr>
              <a:t>:	       Stredná priemyselná škola</a:t>
            </a:r>
            <a:endParaRPr lang="sk-SK" sz="1400" b="1" dirty="0">
              <a:solidFill>
                <a:srgbClr val="000066"/>
              </a:solidFill>
              <a:latin typeface="+mj-lt"/>
            </a:endParaRPr>
          </a:p>
          <a:p>
            <a:r>
              <a:rPr lang="sk-SK" sz="1400" b="1" dirty="0">
                <a:solidFill>
                  <a:srgbClr val="000066"/>
                </a:solidFill>
                <a:latin typeface="+mj-lt"/>
              </a:rPr>
              <a:t>Web </a:t>
            </a:r>
            <a:r>
              <a:rPr lang="sk-SK" sz="1400" b="1" dirty="0" smtClean="0">
                <a:solidFill>
                  <a:srgbClr val="000066"/>
                </a:solidFill>
                <a:latin typeface="+mj-lt"/>
              </a:rPr>
              <a:t>stránka:   </a:t>
            </a:r>
            <a:r>
              <a:rPr lang="sk-SK" sz="1400" b="1" dirty="0" err="1" smtClean="0">
                <a:solidFill>
                  <a:srgbClr val="000066"/>
                </a:solidFill>
                <a:latin typeface="+mj-lt"/>
              </a:rPr>
              <a:t>www.sps-snina.edupage.org</a:t>
            </a:r>
            <a:endParaRPr lang="sk-SK" sz="1400" b="1" dirty="0">
              <a:solidFill>
                <a:srgbClr val="000066"/>
              </a:solidFill>
              <a:latin typeface="+mj-lt"/>
            </a:endParaRPr>
          </a:p>
          <a:p>
            <a:r>
              <a:rPr lang="sk-SK" sz="1400" b="1" dirty="0">
                <a:solidFill>
                  <a:srgbClr val="000066"/>
                </a:solidFill>
                <a:latin typeface="+mj-lt"/>
              </a:rPr>
              <a:t>E-mail</a:t>
            </a:r>
            <a:r>
              <a:rPr lang="sk-SK" sz="1400" b="1" dirty="0" smtClean="0">
                <a:solidFill>
                  <a:srgbClr val="000066"/>
                </a:solidFill>
                <a:latin typeface="+mj-lt"/>
              </a:rPr>
              <a:t>:	        </a:t>
            </a:r>
            <a:r>
              <a:rPr lang="sk-SK" sz="1400" b="1" dirty="0" err="1" smtClean="0">
                <a:solidFill>
                  <a:srgbClr val="000066"/>
                </a:solidFill>
                <a:latin typeface="+mj-lt"/>
              </a:rPr>
              <a:t>spssnina@spssnina.edu.sk</a:t>
            </a:r>
            <a:endParaRPr lang="sk-SK" sz="1400" b="1" dirty="0">
              <a:solidFill>
                <a:srgbClr val="000066"/>
              </a:solidFill>
              <a:latin typeface="+mj-lt"/>
            </a:endParaRPr>
          </a:p>
          <a:p>
            <a:r>
              <a:rPr lang="sk-SK" sz="1400" b="1" dirty="0">
                <a:solidFill>
                  <a:srgbClr val="000066"/>
                </a:solidFill>
                <a:latin typeface="+mj-lt"/>
              </a:rPr>
              <a:t>Učiteľ</a:t>
            </a:r>
            <a:r>
              <a:rPr lang="sk-SK" sz="1400" b="1" dirty="0" smtClean="0">
                <a:solidFill>
                  <a:srgbClr val="000066"/>
                </a:solidFill>
                <a:latin typeface="+mj-lt"/>
              </a:rPr>
              <a:t>:	       Ing. Adriana </a:t>
            </a:r>
            <a:r>
              <a:rPr lang="sk-SK" sz="1400" b="1" dirty="0" err="1" smtClean="0">
                <a:solidFill>
                  <a:srgbClr val="000066"/>
                </a:solidFill>
                <a:latin typeface="+mj-lt"/>
              </a:rPr>
              <a:t>Bindzárová</a:t>
            </a:r>
            <a:r>
              <a:rPr lang="sk-SK" sz="1400" b="1" dirty="0" smtClean="0">
                <a:solidFill>
                  <a:srgbClr val="000066"/>
                </a:solidFill>
                <a:latin typeface="+mj-lt"/>
              </a:rPr>
              <a:t> 	 	       </a:t>
            </a:r>
            <a:r>
              <a:rPr lang="sk-SK" sz="1400" b="1" dirty="0" err="1" smtClean="0">
                <a:solidFill>
                  <a:srgbClr val="000066"/>
                </a:solidFill>
                <a:latin typeface="+mj-lt"/>
                <a:hlinkClick r:id="rId2"/>
              </a:rPr>
              <a:t>adrianabindzarova@gmail.com</a:t>
            </a:r>
            <a:r>
              <a:rPr lang="sk-SK" sz="1400" b="1" dirty="0" smtClean="0">
                <a:solidFill>
                  <a:srgbClr val="000066"/>
                </a:solidFill>
                <a:latin typeface="+mj-lt"/>
              </a:rPr>
              <a:t> </a:t>
            </a:r>
            <a:endParaRPr lang="sk-SK" sz="1400" b="1" dirty="0">
              <a:solidFill>
                <a:srgbClr val="000066"/>
              </a:solidFill>
              <a:latin typeface="+mj-lt"/>
            </a:endParaRPr>
          </a:p>
        </p:txBody>
      </p:sp>
      <p:pic>
        <p:nvPicPr>
          <p:cNvPr id="1026" name="Picture 2" descr="C:\Users\asus\Pictures\škol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5" y="2348880"/>
            <a:ext cx="3557195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1403648" y="1124744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>
                <a:solidFill>
                  <a:srgbClr val="000066"/>
                </a:solidFill>
                <a:latin typeface="+mj-lt"/>
              </a:rPr>
              <a:t>Zlepšovanie odbornej grafickej pripravenosti žiakov</a:t>
            </a:r>
            <a:endParaRPr lang="sk-SK" sz="2000" b="1" dirty="0">
              <a:solidFill>
                <a:srgbClr val="00006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096155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pendlík">
  <a:themeElements>
    <a:clrScheme name="Špendlík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Špendlík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Špendlí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119</TotalTime>
  <Words>297</Words>
  <Application>Microsoft Office PowerPoint</Application>
  <PresentationFormat>Předvádění na obrazovce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Špendlík</vt:lpstr>
      <vt:lpstr>Návrh projektu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asus</dc:creator>
  <cp:lastModifiedBy>asus</cp:lastModifiedBy>
  <cp:revision>16</cp:revision>
  <dcterms:created xsi:type="dcterms:W3CDTF">2016-10-27T19:16:17Z</dcterms:created>
  <dcterms:modified xsi:type="dcterms:W3CDTF">2016-10-30T18:29:50Z</dcterms:modified>
</cp:coreProperties>
</file>